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80" r:id="rId2"/>
    <p:sldId id="257" r:id="rId3"/>
    <p:sldId id="258" r:id="rId4"/>
    <p:sldId id="259" r:id="rId5"/>
    <p:sldId id="260" r:id="rId6"/>
    <p:sldId id="276" r:id="rId7"/>
    <p:sldId id="270" r:id="rId8"/>
    <p:sldId id="261" r:id="rId9"/>
    <p:sldId id="262" r:id="rId10"/>
    <p:sldId id="277" r:id="rId11"/>
    <p:sldId id="264" r:id="rId12"/>
    <p:sldId id="272" r:id="rId13"/>
    <p:sldId id="273" r:id="rId14"/>
    <p:sldId id="265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8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 algn="ctr" defTabSz="914400" rtl="0" eaLnBrk="1" latinLnBrk="0" hangingPunct="1">
              <a:spcBef>
                <a:spcPct val="0"/>
              </a:spcBef>
              <a:buNone/>
              <a:defRPr lang="ru-RU" sz="1800" kern="1200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800" kern="1200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Реестр опасных производственных объектов сетей </a:t>
            </a:r>
            <a:r>
              <a:rPr lang="ru-RU" sz="1800" b="1" i="0" u="none" strike="noStrike" kern="1200" baseline="0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газораспределения и </a:t>
            </a:r>
            <a:r>
              <a:rPr lang="ru-RU" sz="1800" b="1" i="0" u="none" strike="noStrike" kern="1200" baseline="0" dirty="0" smtClean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газопотребления Калининградской </a:t>
            </a:r>
            <a:r>
              <a:rPr lang="ru-RU" sz="1800" b="1" i="0" u="none" strike="noStrike" kern="1200" baseline="0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области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Реестр опасных производственных объектов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11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3A6-4EFA-8FD4-11CBDF302893}"/>
                </c:ext>
              </c:extLst>
            </c:dLbl>
            <c:dLbl>
              <c:idx val="1"/>
              <c:layout>
                <c:manualLayout>
                  <c:x val="5.3280362559469045E-2"/>
                  <c:y val="-0.2077822730181779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379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3A6-4EFA-8FD4-11CBDF302893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26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3A6-4EFA-8FD4-11CBDF3028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defTabSz="914400" rtl="0" eaLnBrk="1" latinLnBrk="0" hangingPunct="1">
                  <a:spcBef>
                    <a:spcPct val="0"/>
                  </a:spcBef>
                  <a:buNone/>
                  <a:defRPr lang="en-US" sz="16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+mj-ea"/>
                    <a:cs typeface="Lato" panose="020F0502020204030203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II класс опасности</c:v>
                </c:pt>
                <c:pt idx="1">
                  <c:v>III класс опасности</c:v>
                </c:pt>
                <c:pt idx="2">
                  <c:v>IV класс опасности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</c:v>
                </c:pt>
                <c:pt idx="1">
                  <c:v>318</c:v>
                </c:pt>
                <c:pt idx="2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3A6-4EFA-8FD4-11CBDF3028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892946994292488"/>
          <c:y val="0.35179541866240216"/>
          <c:w val="0.29836277203347555"/>
          <c:h val="0.29125461020762949"/>
        </c:manualLayout>
      </c:layout>
      <c:overlay val="0"/>
      <c:txPr>
        <a:bodyPr/>
        <a:lstStyle/>
        <a:p>
          <a:pPr algn="ctr" defTabSz="914400" rtl="0" eaLnBrk="1" latinLnBrk="0" hangingPunct="1">
            <a:spcBef>
              <a:spcPct val="0"/>
            </a:spcBef>
            <a:buNone/>
            <a:defRPr lang="en-US" sz="16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+mj-ea"/>
              <a:cs typeface="Lato" panose="020F0502020204030203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rotWithShape="1">
      <a:gsLst>
        <a:gs pos="0">
          <a:schemeClr val="accent1">
            <a:tint val="50000"/>
            <a:satMod val="300000"/>
          </a:schemeClr>
        </a:gs>
        <a:gs pos="35000">
          <a:schemeClr val="accent1">
            <a:tint val="37000"/>
            <a:satMod val="300000"/>
          </a:schemeClr>
        </a:gs>
        <a:gs pos="100000">
          <a:schemeClr val="accent1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1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 sz="1800" kern="1200" dirty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Контрольно-надзорные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800" b="1" i="0" u="none" strike="noStrike" kern="1200" baseline="0" dirty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мероприятия </a:t>
            </a:r>
          </a:p>
        </c:rich>
      </c:tx>
      <c:layout>
        <c:manualLayout>
          <c:xMode val="edge"/>
          <c:yMode val="edge"/>
          <c:x val="0.13178116797900263"/>
          <c:y val="9.3749999999999997E-3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Контрольно-надзорные мероприятия </c:v>
                </c:pt>
              </c:strCache>
            </c:strRef>
          </c:tx>
          <c:explosion val="25"/>
          <c:dPt>
            <c:idx val="0"/>
            <c:bubble3D val="0"/>
            <c:explosion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33C-4939-B73F-72DFB97E114A}"/>
              </c:ext>
            </c:extLst>
          </c:dPt>
          <c:dPt>
            <c:idx val="1"/>
            <c:bubble3D val="0"/>
            <c:explosion val="5"/>
            <c:extLst xmlns:c16r2="http://schemas.microsoft.com/office/drawing/2015/06/chart">
              <c:ext xmlns:c16="http://schemas.microsoft.com/office/drawing/2014/chart" uri="{C3380CC4-5D6E-409C-BE32-E72D297353CC}">
                <c16:uniqueId val="{00000001-533C-4939-B73F-72DFB97E114A}"/>
              </c:ext>
            </c:extLst>
          </c:dPt>
          <c:dLbls>
            <c:dLbl>
              <c:idx val="1"/>
              <c:layout>
                <c:manualLayout>
                  <c:x val="-8.6931020341207352E-2"/>
                  <c:y val="0.100777559055118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3C-4939-B73F-72DFB97E114A}"/>
                </c:ext>
              </c:extLst>
            </c:dLbl>
            <c:dLbl>
              <c:idx val="2"/>
              <c:layout>
                <c:manualLayout>
                  <c:x val="8.9767962598425191E-2"/>
                  <c:y val="-0.152354822834645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33C-4939-B73F-72DFB97E114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33C-4939-B73F-72DFB97E11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+mn-ea"/>
                    <a:cs typeface="Lato" panose="020F050202020403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Плановые</c:v>
                </c:pt>
                <c:pt idx="1">
                  <c:v>Внеплановые</c:v>
                </c:pt>
                <c:pt idx="2">
                  <c:v>Оценка соотвествия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</c:v>
                </c:pt>
                <c:pt idx="1">
                  <c:v>9</c:v>
                </c:pt>
                <c:pt idx="2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33C-4939-B73F-72DFB97E1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7939681758530182"/>
          <c:y val="0.33563927165354329"/>
          <c:w val="0.40810318241469817"/>
          <c:h val="0.44426820866141731"/>
        </c:manualLayout>
      </c:layout>
      <c:overlay val="0"/>
      <c:txPr>
        <a:bodyPr/>
        <a:lstStyle/>
        <a:p>
          <a:pPr>
            <a:defRPr lang="en-US" sz="18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178116797900263"/>
          <c:y val="9.3749999999999997E-3"/>
        </c:manualLayout>
      </c:layout>
      <c:overlay val="0"/>
      <c:txPr>
        <a:bodyPr/>
        <a:lstStyle/>
        <a:p>
          <a:pPr marL="0" algn="ctr" defTabSz="914400" rtl="0" eaLnBrk="1" latinLnBrk="0" hangingPunct="1">
            <a:spcBef>
              <a:spcPct val="0"/>
            </a:spcBef>
            <a:defRPr lang="ru-RU" sz="1800" kern="120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Контрольно-надзорные мероприятия 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4.8648786089238769E-2"/>
                  <c:y val="0.130641240157480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78-4246-9534-CD6520BE5131}"/>
                </c:ext>
              </c:extLst>
            </c:dLbl>
            <c:dLbl>
              <c:idx val="1"/>
              <c:layout>
                <c:manualLayout>
                  <c:x val="-4.9844078083989503E-2"/>
                  <c:y val="4.2147883858267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78-4246-9534-CD6520BE5131}"/>
                </c:ext>
              </c:extLst>
            </c:dLbl>
            <c:dLbl>
              <c:idx val="2"/>
              <c:layout>
                <c:manualLayout>
                  <c:x val="9.4654117454068237E-2"/>
                  <c:y val="-0.208450295275590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678-4246-9534-CD6520BE51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marL="0" algn="ctr" defTabSz="914400" rtl="0" eaLnBrk="1" latinLnBrk="0" hangingPunct="1">
                  <a:spcBef>
                    <a:spcPct val="0"/>
                  </a:spcBef>
                  <a:defRPr lang="en-US"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+mn-ea"/>
                    <a:cs typeface="Lato" panose="020F050202020403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Плановые</c:v>
                </c:pt>
                <c:pt idx="1">
                  <c:v>Внеплановые</c:v>
                </c:pt>
                <c:pt idx="2">
                  <c:v>Оценка соответствия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1</c:v>
                </c:pt>
                <c:pt idx="2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678-4246-9534-CD6520BE5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46273015091863517"/>
          <c:y val="0.66376427165354335"/>
          <c:w val="0.53726984908136488"/>
          <c:h val="0.30989320866141734"/>
        </c:manualLayout>
      </c:layout>
      <c:overlay val="0"/>
      <c:txPr>
        <a:bodyPr/>
        <a:lstStyle/>
        <a:p>
          <a:pPr marL="0" algn="ctr" defTabSz="914400" rtl="0" eaLnBrk="1" latinLnBrk="0" hangingPunct="1">
            <a:spcBef>
              <a:spcPct val="0"/>
            </a:spcBef>
            <a:defRPr lang="en-US" sz="18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Консультирование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3953890044558733E-3"/>
                  <c:y val="9.66245918041155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3DF-4869-BF4B-2B4EC83DC3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800" b="0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+mn-ea"/>
                    <a:cs typeface="Lato" panose="020F050202020403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2025</c:v>
                </c:pt>
                <c:pt idx="1">
                  <c:v>6 месяцев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3DF-4869-BF4B-2B4EC83DC3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1547648"/>
        <c:axId val="65404224"/>
      </c:barChart>
      <c:valAx>
        <c:axId val="65404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1547648"/>
        <c:crosses val="autoZero"/>
        <c:crossBetween val="between"/>
      </c:valAx>
      <c:catAx>
        <c:axId val="51547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8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pPr>
            <a:endParaRPr lang="ru-RU"/>
          </a:p>
        </c:txPr>
        <c:crossAx val="6540422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 marL="0" algn="ctr" defTabSz="914400" rtl="0" eaLnBrk="1" latinLnBrk="0" hangingPunct="1">
            <a:defRPr lang="ru-RU" sz="1600" kern="120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Консультирование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marL="0" algn="ctr" defTabSz="914400" rtl="0" eaLnBrk="1" latinLnBrk="0" hangingPunct="1">
                  <a:defRPr lang="en-US" sz="16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+mn-ea"/>
                    <a:cs typeface="Lato" panose="020F050202020403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2025</c:v>
                </c:pt>
                <c:pt idx="1">
                  <c:v>6 месяцев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199</c:v>
                </c:pt>
                <c:pt idx="1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80-4492-B43F-835453DF1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3929910110282686"/>
          <c:y val="0.58667807353051338"/>
          <c:w val="0.44626975854164425"/>
          <c:h val="0.29277592484226561"/>
        </c:manualLayout>
      </c:layout>
      <c:overlay val="0"/>
      <c:txPr>
        <a:bodyPr/>
        <a:lstStyle/>
        <a:p>
          <a:pPr marL="0" algn="ctr" defTabSz="914400" rtl="0" eaLnBrk="1" latinLnBrk="0" hangingPunct="1">
            <a:defRPr lang="en-US" sz="16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algn="ctr" defTabSz="914400" rtl="0" eaLnBrk="1" latinLnBrk="0" hangingPunct="1">
              <a:spcBef>
                <a:spcPct val="0"/>
              </a:spcBef>
              <a:defRPr lang="ru-RU" sz="1600" b="1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pPr>
            <a:r>
              <a:rPr lang="ru-RU" sz="1600" b="1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Количество писем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Письма (в штуках)</c:v>
                </c:pt>
              </c:strCache>
            </c:strRef>
          </c:tx>
          <c:dLbls>
            <c:dLbl>
              <c:idx val="0"/>
              <c:layout>
                <c:manualLayout>
                  <c:x val="-0.11808906879682775"/>
                  <c:y val="-1.8468512383770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29D-4FEA-8431-8E02222BF986}"/>
                </c:ext>
              </c:extLst>
            </c:dLbl>
            <c:dLbl>
              <c:idx val="1"/>
              <c:layout>
                <c:manualLayout>
                  <c:x val="0.12456243220527703"/>
                  <c:y val="1.917549274339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9D-4FEA-8431-8E02222BF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marL="0" algn="ctr" defTabSz="914400" rtl="0" eaLnBrk="1" latinLnBrk="0" hangingPunct="1">
                  <a:spcBef>
                    <a:spcPct val="0"/>
                  </a:spcBef>
                  <a:defRPr lang="en-US" sz="16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+mn-ea"/>
                    <a:cs typeface="Lato" panose="020F050202020403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2025</c:v>
                </c:pt>
                <c:pt idx="1">
                  <c:v>6 месяцев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88</c:v>
                </c:pt>
                <c:pt idx="1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29D-4FEA-8431-8E02222BF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102825288958175"/>
          <c:y val="0.37474625661290312"/>
          <c:w val="0.35454054034639065"/>
          <c:h val="0.28335673297926073"/>
        </c:manualLayout>
      </c:layout>
      <c:overlay val="0"/>
      <c:txPr>
        <a:bodyPr/>
        <a:lstStyle/>
        <a:p>
          <a:pPr marL="0" algn="ctr" defTabSz="914400" rtl="0" eaLnBrk="1" latinLnBrk="0" hangingPunct="1">
            <a:spcBef>
              <a:spcPct val="0"/>
            </a:spcBef>
            <a:defRPr lang="en-US" sz="16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algn="ctr" defTabSz="914400" rtl="0" eaLnBrk="1" latinLnBrk="0" hangingPunct="1">
              <a:spcBef>
                <a:spcPct val="0"/>
              </a:spcBef>
              <a:defRPr lang="ru-RU"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pPr>
            <a:r>
              <a:rPr lang="ru-RU"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Предостережения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6890594206400267"/>
          <c:y val="0.22314967215377363"/>
          <c:w val="0.35280713909355288"/>
          <c:h val="0.6657602743347458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Предостережения (в штуках)</c:v>
                </c:pt>
              </c:strCache>
            </c:strRef>
          </c:tx>
          <c:dLbls>
            <c:dLbl>
              <c:idx val="1"/>
              <c:layout>
                <c:manualLayout>
                  <c:x val="4.2011021288611582E-2"/>
                  <c:y val="0.144409241631149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0A-4AC3-B196-EF51051A46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marL="0" algn="ctr" defTabSz="914400" rtl="0" eaLnBrk="1" latinLnBrk="0" hangingPunct="1">
                  <a:spcBef>
                    <a:spcPct val="0"/>
                  </a:spcBef>
                  <a:defRPr lang="en-US" sz="16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+mn-ea"/>
                    <a:cs typeface="Lato" panose="020F050202020403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2025</c:v>
                </c:pt>
                <c:pt idx="1">
                  <c:v>6 месяцев 2026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31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C0A-4AC3-B196-EF51051A46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409936043922134"/>
          <c:y val="0.39669290397803236"/>
          <c:w val="0.33203669687380832"/>
          <c:h val="0.27071054978874881"/>
        </c:manualLayout>
      </c:layout>
      <c:overlay val="0"/>
      <c:txPr>
        <a:bodyPr/>
        <a:lstStyle/>
        <a:p>
          <a:pPr marL="0" algn="ctr" defTabSz="914400" rtl="0" eaLnBrk="1" latinLnBrk="0" hangingPunct="1">
            <a:spcBef>
              <a:spcPct val="0"/>
            </a:spcBef>
            <a:defRPr lang="en-US" sz="16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+mn-ea"/>
              <a:cs typeface="Lato" panose="020F0502020204030203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09142-CAD9-43BA-90B0-AA3C66CD70B7}" type="datetimeFigureOut">
              <a:rPr lang="ru-RU" smtClean="0"/>
              <a:t>07.09.2026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AFF26-BC9B-4AD0-9CD9-FBE788B429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15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9A9D0-DE88-455A-89CC-E57FB5EDE36A}" type="datetime1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559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7EEA-F8D8-46BB-914F-F31AB6B1096B}" type="datetime1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0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AFF5D-F4C1-4688-892F-5EEA5C205D97}" type="datetime1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24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315A2-F2FD-45B6-B933-8B79B5136899}" type="datetime1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94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DB364-0D8C-4F78-B83A-06CB75293CB0}" type="datetime1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79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10A0-7944-40AA-89D5-3B3D32E105A2}" type="datetime1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4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2532-2F5A-477F-A5FB-08E78B5EB743}" type="datetime1">
              <a:rPr lang="ru-RU" smtClean="0"/>
              <a:t>07.09.2026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48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1B4E2-3E2F-47C1-88D9-DAD8C70CBCFE}" type="datetime1">
              <a:rPr lang="ru-RU" smtClean="0"/>
              <a:t>07.09.2026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52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B3C5-29D3-48B3-8D6E-55CF8A4851FE}" type="datetime1">
              <a:rPr lang="ru-RU" smtClean="0"/>
              <a:t>07.09.2026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89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39B7-CF9E-4E0B-950E-D83BA00911E5}" type="datetime1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53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C18DE-C60D-4D78-9488-AEB7E9D9B787}" type="datetime1">
              <a:rPr lang="ru-RU" smtClean="0"/>
              <a:t>07.09.2026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0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22474-6FE3-49CC-A0E3-C7C75C396A9E}" type="datetime1">
              <a:rPr lang="ru-RU" smtClean="0"/>
              <a:t>07.09.2026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EFDA-A919-4727-9DDB-CEE5E2C64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85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1925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Северо-Западное</a:t>
            </a:r>
            <a:r>
              <a:rPr lang="ru-RU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управление Ростехнадзора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C0514EF-A1A1-4969-AECE-43CDFAD0C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6103441"/>
          </a:xfrm>
          <a:prstGeom prst="rect">
            <a:avLst/>
          </a:prstGeom>
        </p:spPr>
      </p:pic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6494" y="1516927"/>
            <a:ext cx="799594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Оценка состояния промышленной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безопасности на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объектах сетей газораспределения и газопотребления Калининградской области на основе результатов осуществления федерального государственного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надзора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в области промышленной безопасности</a:t>
            </a:r>
            <a:endParaRPr kumimoji="0" lang="ru-RU" sz="6000" b="1" i="0" u="none" strike="noStrike" kern="1200" cap="none" spc="0" normalizeH="0" baseline="0" noProof="0" dirty="0">
              <a:ln w="10160">
                <a:solidFill>
                  <a:srgbClr val="4F81BD"/>
                </a:solidFill>
                <a:prstDash val="solid"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8FD448A-F40D-4421-A176-F7D10F67C06E}"/>
              </a:ext>
            </a:extLst>
          </p:cNvPr>
          <p:cNvSpPr txBox="1"/>
          <p:nvPr/>
        </p:nvSpPr>
        <p:spPr>
          <a:xfrm>
            <a:off x="4716016" y="6237312"/>
            <a:ext cx="4003476" cy="305602"/>
          </a:xfrm>
          <a:prstGeom prst="rect">
            <a:avLst/>
          </a:prstGeom>
          <a:noFill/>
        </p:spPr>
        <p:txBody>
          <a:bodyPr wrap="none" lIns="89285" tIns="44643" rIns="89285" bIns="44643" rtlCol="0">
            <a:spAutoFit/>
          </a:bodyPr>
          <a:lstStyle/>
          <a:p>
            <a:pPr marL="0" marR="0" lvl="0" indent="0" algn="l" defTabSz="89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ДОКЛАДЧИК: Визиров Роман Владимирович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Lato" panose="020F0502020204030203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626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133" y="1556792"/>
            <a:ext cx="848280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Профилактика аварийности и случаев производственного травматизма         </a:t>
            </a:r>
            <a:r>
              <a:rPr lang="ru-RU" b="1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            </a:t>
            </a: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на объектах сетей газораспределения и газопотребления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4133" y="2348880"/>
            <a:ext cx="846420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Обязательные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профилактические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визиты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991516429"/>
              </p:ext>
            </p:extLst>
          </p:nvPr>
        </p:nvGraphicFramePr>
        <p:xfrm>
          <a:off x="1996813" y="3140968"/>
          <a:ext cx="5280248" cy="2696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02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4133" y="1556792"/>
            <a:ext cx="8482802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 lang="ru-RU" sz="1600" b="1" i="0" u="none" strike="noStrike" kern="1200" baseline="0">
                <a:solidFill>
                  <a:prstClr val="black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pPr>
            <a:r>
              <a:rPr lang="ru-RU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Профилактика аварийности и случаев производственного травматизма на объектах сетей газораспределения и газопотребления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4133" y="2348880"/>
            <a:ext cx="846420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Консультирование по вопросам соблюдения обязательных требований посредством разъяснительной работы в ходе проведения контрольных мероприятий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32974280"/>
              </p:ext>
            </p:extLst>
          </p:nvPr>
        </p:nvGraphicFramePr>
        <p:xfrm>
          <a:off x="1996813" y="3140968"/>
          <a:ext cx="5280248" cy="2696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45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556792"/>
            <a:ext cx="8482802" cy="58477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 lang="ru-RU" sz="1600" b="1" i="0" u="none" strike="noStrike" kern="1200" baseline="0">
                <a:solidFill>
                  <a:prstClr val="black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pP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Профилактика аварийности и случаев производственного травматизма                     </a:t>
            </a:r>
            <a:r>
              <a:rPr lang="ru-RU" b="1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                   </a:t>
            </a: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на объектах сетей газораспределения и газопотребления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348880"/>
            <a:ext cx="848280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 lang="ru-RU" sz="1600" b="1" i="0" u="none" strike="noStrike" kern="1200" baseline="0">
                <a:solidFill>
                  <a:prstClr val="black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Направление писем с обзорами аварий и несчастных случаев и информацией </a:t>
            </a:r>
            <a:b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 недопустимости подобных нарушений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17591839"/>
              </p:ext>
            </p:extLst>
          </p:nvPr>
        </p:nvGraphicFramePr>
        <p:xfrm>
          <a:off x="1547664" y="3140968"/>
          <a:ext cx="5568280" cy="3056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992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535642"/>
            <a:ext cx="8482802" cy="64633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Профилактика аварийности и случаев производственного травматизма           </a:t>
            </a:r>
            <a:r>
              <a:rPr lang="ru-RU" b="1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              </a:t>
            </a: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на объектах сетей газораспределения и газопотребления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348880"/>
            <a:ext cx="848280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Предостережения о недопустимости нарушений требований </a:t>
            </a:r>
            <a:r>
              <a:rPr lang="en-US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               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промышленной безопасности</a:t>
            </a: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56968719"/>
              </p:ext>
            </p:extLst>
          </p:nvPr>
        </p:nvGraphicFramePr>
        <p:xfrm>
          <a:off x="1547664" y="3212976"/>
          <a:ext cx="5496272" cy="2912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019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9618" y="1893342"/>
            <a:ext cx="7416824" cy="31393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Анализ результатов контрольно-надзорных мероприятий, представленных сведений о производственном контроле                             за соблюдением требований промышленной безопасности показывает, что поднадзорные предприятия преимущественно осуществляют мероприятия, направленные на обеспечение требований промышленной безопасности при эксплуатации ОПО сетей газораспределения </a:t>
            </a:r>
            <a:r>
              <a:rPr lang="ru-RU" dirty="0" smtClean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                и газопотребления.</a:t>
            </a:r>
          </a:p>
          <a:p>
            <a:pPr algn="just">
              <a:spcBef>
                <a:spcPct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На </a:t>
            </a:r>
            <a:r>
              <a:rPr lang="ru-RU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предприятиях разработаны планы мероприятий                                         по локализации аварийных ситуаций. В целом выполняются мероприятия по обеспечению противоаварийной устойчивости опасных производственных объектов.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45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610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45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0652" y="1916832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80" y="892113"/>
            <a:ext cx="9144000" cy="5947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5">
            <a:extLst>
              <a:ext uri="{FF2B5EF4-FFF2-40B4-BE49-F238E27FC236}">
                <a16:creationId xmlns:a16="http://schemas.microsoft.com/office/drawing/2014/main" xmlns="" id="{26E56A73-DA0F-4821-B236-DDC6A9602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99352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Северо-Западное</a:t>
            </a:r>
            <a:r>
              <a:rPr lang="ru-RU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управление Ростехнадзора</a:t>
            </a: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725" y="60648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1C54420B-79C8-41C3-B9B4-20B4335D7F2A}"/>
              </a:ext>
            </a:extLst>
          </p:cNvPr>
          <p:cNvCxnSpPr>
            <a:cxnSpLocks/>
            <a:endCxn id="11" idx="6"/>
          </p:cNvCxnSpPr>
          <p:nvPr/>
        </p:nvCxnSpPr>
        <p:spPr>
          <a:xfrm flipH="1">
            <a:off x="2162174" y="4221088"/>
            <a:ext cx="321594" cy="195647"/>
          </a:xfrm>
          <a:prstGeom prst="line">
            <a:avLst/>
          </a:prstGeom>
          <a:ln w="698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xmlns="" id="{8ACF729A-4DD0-46EC-A185-AF6F89CC9FFB}"/>
              </a:ext>
            </a:extLst>
          </p:cNvPr>
          <p:cNvSpPr/>
          <p:nvPr/>
        </p:nvSpPr>
        <p:spPr>
          <a:xfrm>
            <a:off x="1979712" y="4324350"/>
            <a:ext cx="182462" cy="184770"/>
          </a:xfrm>
          <a:prstGeom prst="donu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D39E954-6968-46E2-94D1-FA44589AEECC}"/>
              </a:ext>
            </a:extLst>
          </p:cNvPr>
          <p:cNvSpPr txBox="1"/>
          <p:nvPr/>
        </p:nvSpPr>
        <p:spPr>
          <a:xfrm>
            <a:off x="1259632" y="4116127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Черепаново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8DDFA469-B2BE-41AA-B13C-431C756E53A5}"/>
              </a:ext>
            </a:extLst>
          </p:cNvPr>
          <p:cNvCxnSpPr>
            <a:cxnSpLocks/>
          </p:cNvCxnSpPr>
          <p:nvPr/>
        </p:nvCxnSpPr>
        <p:spPr>
          <a:xfrm flipH="1" flipV="1">
            <a:off x="2051720" y="3717032"/>
            <a:ext cx="110454" cy="144016"/>
          </a:xfrm>
          <a:prstGeom prst="line">
            <a:avLst/>
          </a:prstGeom>
          <a:ln w="698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80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20000"/>
                    <a:lumOff val="8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1600" b="1" dirty="0">
              <a:solidFill>
                <a:schemeClr val="tx2">
                  <a:lumMod val="20000"/>
                  <a:lumOff val="80000"/>
                </a:schemeClr>
              </a:solidFill>
              <a:latin typeface="Lato" panose="020F0502020204030203" pitchFamily="34" charset="0"/>
              <a:ea typeface="+mj-ea"/>
              <a:cs typeface="Lato" panose="020F0502020204030203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080947103"/>
              </p:ext>
            </p:extLst>
          </p:nvPr>
        </p:nvGraphicFramePr>
        <p:xfrm>
          <a:off x="467544" y="1340768"/>
          <a:ext cx="8101071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45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807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8669" y="2263273"/>
            <a:ext cx="7992888" cy="37771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Станция газонаполнительная – 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Станция газозаправочная (автомобильная) -  15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Установка резервуарная -  42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Сеть газоснабжения, в том числе межпоселковая - 47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Пункт газонаполнительный - 1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Сеть газопотребления - 285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Система теплоснабжения - 22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Автомобильная газонаполнительная компрессорная станция - 2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Общая протяженность наружных газопроводов - 6820,9 км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48669" y="1555387"/>
            <a:ext cx="799288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Опасные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производственные объекты газового надзора, расположенные                  </a:t>
            </a:r>
            <a:r>
              <a:rPr lang="ru-RU" sz="1600" b="1" dirty="0" smtClean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                           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на территории Калининградской области</a:t>
            </a: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45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84784"/>
            <a:ext cx="8482802" cy="92333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Основные показатели деятельности ОПБ по Калининградской области на объектах сетей газораспределения и газопотребления Калининградской области за 2025 год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636912"/>
            <a:ext cx="8482802" cy="32932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За 12 месяцев 2025 года проведено 11 контрольно-надзорных мероприятий по надзору </a:t>
            </a:r>
            <a:b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за соблюдением требований промышленной безопасности и лицензионных требований </a:t>
            </a:r>
            <a:b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при эксплуатации опасных производственных объектов на поднадзорных предприятиях: </a:t>
            </a:r>
            <a:b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endParaRPr lang="ru-RU" sz="1600" b="1" dirty="0">
              <a:solidFill>
                <a:schemeClr val="tx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2 плановые проверки; 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9 внеплановых проверок;   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33 оценки соответствия лицензиатов/соискателей лицензии 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1484 мероприятия по приемке в эксплуатацию законченных строительством объектов сетей газораспределения и газопотребления. </a:t>
            </a:r>
          </a:p>
          <a:p>
            <a:pPr algn="just">
              <a:spcBef>
                <a:spcPct val="0"/>
              </a:spcBef>
            </a:pPr>
            <a:endParaRPr lang="ru-RU" sz="1600" b="1" dirty="0">
              <a:solidFill>
                <a:schemeClr val="tx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spcBef>
                <a:spcPct val="0"/>
              </a:spcBef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По итогам проверок применено административных наказаний – 2 административных штрафа на общую сумму 420 тыс. рублей, 16 административных наказания в виде предупреждений и 2 административных наказания в виде приостановки </a:t>
            </a:r>
            <a:r>
              <a:rPr lang="ru-RU" sz="1600" b="1" dirty="0" smtClean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деятельности</a:t>
            </a:r>
            <a:endParaRPr lang="ru-RU" sz="1600" b="1" dirty="0">
              <a:solidFill>
                <a:schemeClr val="tx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45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19136"/>
            <a:ext cx="8482802" cy="92333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Основные показатели деятельности ОПБ по Калининградской области                    </a:t>
            </a:r>
            <a:r>
              <a:rPr lang="ru-RU" b="1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  </a:t>
            </a: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на объектах сетей газораспределения и газопотребления Калининградской области </a:t>
            </a:r>
            <a:r>
              <a:rPr lang="ru-RU" b="1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за </a:t>
            </a: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2025 год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233078568"/>
              </p:ext>
            </p:extLst>
          </p:nvPr>
        </p:nvGraphicFramePr>
        <p:xfrm>
          <a:off x="1461172" y="25649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111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556792"/>
            <a:ext cx="8482802" cy="1015663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2000" b="1" dirty="0">
                <a:solidFill>
                  <a:schemeClr val="bg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Основные показатели деятельности ОПБ по Калининградской области </a:t>
            </a:r>
            <a:r>
              <a:rPr lang="ru-RU" sz="2000" b="1" dirty="0" smtClean="0">
                <a:solidFill>
                  <a:schemeClr val="bg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                      на </a:t>
            </a:r>
            <a:r>
              <a:rPr lang="ru-RU" sz="2000" b="1" dirty="0">
                <a:solidFill>
                  <a:schemeClr val="bg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объектах сетей газораспределения и газопотребления Калининградской области за 6</a:t>
            </a:r>
            <a:r>
              <a:rPr lang="lt-LT" sz="2000" b="1" dirty="0">
                <a:solidFill>
                  <a:schemeClr val="bg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месяцев 2026 года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2780928"/>
            <a:ext cx="8482802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За 6 месяцев 2026 года было проведено 5 контрольно-надзорных </a:t>
            </a:r>
            <a:r>
              <a:rPr lang="ru-RU" sz="1600" b="1" dirty="0" smtClean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мероприятий по 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надзору </a:t>
            </a:r>
            <a:r>
              <a:rPr lang="ru-RU" sz="1600" b="1" dirty="0" smtClean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                             за 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соблюдением требований промышленной безопасности </a:t>
            </a:r>
            <a:r>
              <a:rPr lang="ru-RU" sz="1600" b="1" dirty="0" smtClean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 и 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лицензионных требований </a:t>
            </a:r>
            <a:r>
              <a:rPr lang="ru-RU" sz="1600" b="1" dirty="0" smtClean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                                        при 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эксплуатации опасных производственных объектов на поднадзорных предприятиях:</a:t>
            </a:r>
            <a:r>
              <a:rPr lang="lt-LT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 </a:t>
            </a:r>
            <a:endParaRPr lang="ru-RU" sz="1600" b="1" dirty="0">
              <a:solidFill>
                <a:schemeClr val="tx1"/>
              </a:solidFill>
              <a:latin typeface="Lato" panose="020F0502020204030203" pitchFamily="34" charset="0"/>
              <a:ea typeface="+mj-ea"/>
              <a:cs typeface="Lato" panose="020F0502020204030203" pitchFamily="34" charset="0"/>
            </a:endParaRPr>
          </a:p>
          <a:p>
            <a:pPr algn="just">
              <a:spcBef>
                <a:spcPct val="0"/>
              </a:spcBef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 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4 плановых проверки; 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1 внеплановая проверка;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20 оценок соответствия лицензиатов/соискателей лицензии;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814 мероприятий по приемке в эксплуатацию законченных строительством объектов сетей газораспределения и газопотребления.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В ходе плановых и внеплановых проверок выявлено 62 </a:t>
            </a:r>
            <a:r>
              <a:rPr lang="ru-RU" sz="1600" b="1" dirty="0" smtClean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нарушений                                                                  (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61 – при плановых, 1– при внеплановых).</a:t>
            </a:r>
          </a:p>
          <a:p>
            <a:pPr algn="just">
              <a:spcBef>
                <a:spcPct val="0"/>
              </a:spcBef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Применено 4 административных наказания: 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2 административных штрафа на общую сумму 300 тыс. рублей;</a:t>
            </a:r>
          </a:p>
          <a:p>
            <a:pPr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 lang="ru-RU" sz="1600" b="1" i="0" u="none" strike="noStrike" kern="1200" baseline="0" dirty="0">
                <a:solidFill>
                  <a:prstClr val="black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defRPr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ea typeface="+mj-ea"/>
                <a:cs typeface="Lato" panose="020F0502020204030203" pitchFamily="34" charset="0"/>
              </a:rPr>
              <a:t>2 предупреждения.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47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19136"/>
            <a:ext cx="8482802" cy="92333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Основные показатели деятельности отдела промышленной безопасности                                  по Калининградской области на объектах сетей газораспределения                        </a:t>
            </a:r>
            <a:r>
              <a:rPr lang="ru-RU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  </a:t>
            </a:r>
            <a:r>
              <a:rPr lang="ru-RU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и газопотребления Калининградской области за 6 месяцев 2026 года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984046342"/>
              </p:ext>
            </p:extLst>
          </p:nvPr>
        </p:nvGraphicFramePr>
        <p:xfrm>
          <a:off x="1524000" y="263691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45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Северо-Западное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Lato" panose="020F0502020204030203" pitchFamily="34" charset="0"/>
              </a:rPr>
              <a:t>управление Ростехнадзора</a:t>
            </a:r>
            <a:endParaRPr lang="ru-RU" sz="2000" b="1" dirty="0"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2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531274"/>
            <a:ext cx="848280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Характерные нарушения обязательных требований, </a:t>
            </a:r>
            <a:r>
              <a:rPr lang="lt-LT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выявляемые                       </a:t>
            </a:r>
            <a:r>
              <a:rPr lang="ru-RU" b="1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                        </a:t>
            </a:r>
            <a:r>
              <a:rPr lang="ru-RU" b="1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при проведении проверок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492896"/>
            <a:ext cx="8482802" cy="35394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285750" algn="just">
              <a:buFont typeface="Arial" panose="020B0604020202020204" pitchFamily="34" charset="0"/>
              <a:buChar char="•"/>
            </a:pPr>
            <a:r>
              <a:rPr lang="ru-RU" sz="1600" b="1" dirty="0"/>
              <a:t> </a:t>
            </a: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допускается эксплуатация опасных производственных объектов (далее – ОПО)             при отсутствии соответствующей лицензии на эксплуатацию взрывопожароопасных  и химически опасных производственных объектов I, II и III классов опасности;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отсутствуют документы, подтверждающие наличие на праве собственности             или ином законном основании сооружений, входящих в состав ОПО;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неудовлетворительная организация производственного контроля                                    за своевременным и качественным проведением комплекса мероприятий, включая систему технического обслуживания и ремонта, обеспечивающих содержание ОПО                 в исправном и безопасном состоянии,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отсутствуют положительные заключения экспертиз промышленной безопасности сооружений и технических устройств, эксплуатируемых на ОПО;</a:t>
            </a:r>
          </a:p>
          <a:p>
            <a:pPr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tx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допускается проведение газоопасных работ с отступлением от требований Федеральных норм и правил в области промышленной безопасности "Правила безопасности сетей газораспределения и газопотребления".</a:t>
            </a:r>
          </a:p>
        </p:txBody>
      </p:sp>
      <p:pic>
        <p:nvPicPr>
          <p:cNvPr id="1026" name="Picture 2" descr="C:\Users\администратор\AppData\Local\Microsoft\Windows\INetCache\IE\81VW92A7\375px-Russia,_Emblem_of_Rostehnadzor,_200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172" y="70039"/>
            <a:ext cx="1321166" cy="148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EFDA-A919-4727-9DDB-CEE5E2C6488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452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1421</TotalTime>
  <Words>635</Words>
  <Application>Microsoft Office PowerPoint</Application>
  <PresentationFormat>Экран (4:3)</PresentationFormat>
  <Paragraphs>100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  <vt:lpstr>Северо-Западное управление Ростехнадзора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Северо-Западное управление Ростехнадзора</dc:title>
  <dc:creator>Владимир</dc:creator>
  <cp:lastModifiedBy>Визиров Роман</cp:lastModifiedBy>
  <cp:revision>80</cp:revision>
  <dcterms:created xsi:type="dcterms:W3CDTF">2023-05-05T10:33:11Z</dcterms:created>
  <dcterms:modified xsi:type="dcterms:W3CDTF">2026-09-07T15:06:27Z</dcterms:modified>
</cp:coreProperties>
</file>